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84_5AB614EA.xml" ContentType="application/vnd.ms-powerpoint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7A_314A751D.xml" ContentType="application/vnd.ms-powerpoint.comments+xml"/>
  <Override PartName="/ppt/notesSlides/notesSlide6.xml" ContentType="application/vnd.openxmlformats-officedocument.presentationml.notesSlide+xml"/>
  <Override PartName="/ppt/comments/modernComment_11C_E6F4107B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0"/>
  </p:notesMasterIdLst>
  <p:handoutMasterIdLst>
    <p:handoutMasterId r:id="rId31"/>
  </p:handoutMasterIdLst>
  <p:sldIdLst>
    <p:sldId id="256" r:id="rId7"/>
    <p:sldId id="388" r:id="rId8"/>
    <p:sldId id="282" r:id="rId9"/>
    <p:sldId id="389" r:id="rId10"/>
    <p:sldId id="385" r:id="rId11"/>
    <p:sldId id="383" r:id="rId12"/>
    <p:sldId id="386" r:id="rId13"/>
    <p:sldId id="387" r:id="rId14"/>
    <p:sldId id="390" r:id="rId15"/>
    <p:sldId id="374" r:id="rId16"/>
    <p:sldId id="391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69" r:id="rId25"/>
    <p:sldId id="367" r:id="rId26"/>
    <p:sldId id="392" r:id="rId27"/>
    <p:sldId id="284" r:id="rId28"/>
    <p:sldId id="258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D0B61-07BF-F344-1F39-E8EE4BC7F2D1}" name="Jane Mahilom" initials="JM" userId="S::jane.mahilom@aeso.ca::3e3aed9e-994e-44f4-a1a6-bf03e47fe1ce" providerId="AD"/>
  <p188:author id="{7CC1ABF0-2D11-E339-10C4-6AD8280CCEB3}" name="Levon Yon" initials="LY" userId="S::Levon.Yon@aeso.ca::0d1416a5-5908-466c-aa18-26f684d3c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CB741"/>
    <a:srgbClr val="00B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112" autoAdjust="0"/>
  </p:normalViewPr>
  <p:slideViewPr>
    <p:cSldViewPr>
      <p:cViewPr varScale="1">
        <p:scale>
          <a:sx n="83" d="100"/>
          <a:sy n="83" d="100"/>
        </p:scale>
        <p:origin x="9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52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omments/modernComment_11C_E6F4107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4F4D83A-3E01-45D1-97C0-8E93DF345B4B}" authorId="{7CC1ABF0-2D11-E339-10C4-6AD8280CCEB3}" created="2024-07-11T17:52:26.3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74754683" sldId="284"/>
      <ac:spMk id="8" creationId="{00000000-0000-0000-0000-000000000000}"/>
      <ac:txMk cp="27" len="13">
        <ac:context len="158" hash="2226326494"/>
      </ac:txMk>
    </ac:txMkLst>
    <p188:pos x="2682687" y="907462"/>
    <p188:txBody>
      <a:bodyPr/>
      <a:lstStyle/>
      <a:p>
        <a:r>
          <a:rPr lang="en-CA"/>
          <a:t>Do we need this email address based on the audience? I don't think so</a:t>
        </a:r>
      </a:p>
    </p188:txBody>
  </p188:cm>
</p188:cmLst>
</file>

<file path=ppt/comments/modernComment_17A_314A75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5FC43D-EC8E-4AF3-A7FB-4874EA4E1234}" authorId="{7CC1ABF0-2D11-E339-10C4-6AD8280CCEB3}" created="2024-07-11T17:46:37.558">
    <pc:sldMkLst xmlns:pc="http://schemas.microsoft.com/office/powerpoint/2013/main/command">
      <pc:docMk/>
      <pc:sldMk cId="826963229" sldId="378"/>
    </pc:sldMkLst>
    <p188:txBody>
      <a:bodyPr/>
      <a:lstStyle/>
      <a:p>
        <a:r>
          <a:rPr lang="en-CA"/>
          <a:t>Same as slide 13 - delete this screen shot if language is not finalized with Michael</a:t>
        </a:r>
      </a:p>
    </p188:txBody>
  </p188:cm>
</p188:cmLst>
</file>

<file path=ppt/comments/modernComment_184_5AB614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60721F-AA2B-4919-BEF8-E83E71365E44}" authorId="{7CC1ABF0-2D11-E339-10C4-6AD8280CCEB3}" created="2024-07-11T17:53:18.3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21882346" sldId="388"/>
      <ac:spMk id="2" creationId="{163CB9C7-2BDB-871A-49B0-7B718922A87D}"/>
      <ac:txMk cp="437">
        <ac:context len="523" hash="3161849570"/>
      </ac:txMk>
    </ac:txMkLst>
    <p188:pos x="3482788" y="3769659"/>
    <p188:txBody>
      <a:bodyPr/>
      <a:lstStyle/>
      <a:p>
        <a:r>
          <a:rPr lang="en-CA"/>
          <a:t>Needs to be updated based on language w Michael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0BAD88-2924-45B0-A827-D6CCCBFA55A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C93F97-F6BA-4EF4-B34F-98D1442992BA}">
      <dgm:prSet phldrT="[Text]" custT="1"/>
      <dgm:spPr/>
      <dgm:t>
        <a:bodyPr/>
        <a:lstStyle/>
        <a:p>
          <a:r>
            <a:rPr lang="en-CA" sz="2800" dirty="0"/>
            <a:t>August</a:t>
          </a:r>
        </a:p>
      </dgm:t>
    </dgm:pt>
    <dgm:pt modelId="{58D35803-6C8F-41CF-ADDA-AEECE583AC4D}" type="parTrans" cxnId="{2935859A-93FE-49BF-9764-7DDC92D77BB4}">
      <dgm:prSet/>
      <dgm:spPr/>
      <dgm:t>
        <a:bodyPr/>
        <a:lstStyle/>
        <a:p>
          <a:endParaRPr lang="en-CA"/>
        </a:p>
      </dgm:t>
    </dgm:pt>
    <dgm:pt modelId="{DEF08AD0-8866-4CC8-A105-D695CFAEC16F}" type="sibTrans" cxnId="{2935859A-93FE-49BF-9764-7DDC92D77BB4}">
      <dgm:prSet/>
      <dgm:spPr/>
      <dgm:t>
        <a:bodyPr/>
        <a:lstStyle/>
        <a:p>
          <a:endParaRPr lang="en-CA"/>
        </a:p>
      </dgm:t>
    </dgm:pt>
    <dgm:pt modelId="{7F9D0B88-86EC-48E4-A2DE-339B924CE916}">
      <dgm:prSet phldrT="[Text]" custT="1"/>
      <dgm:spPr/>
      <dgm:t>
        <a:bodyPr/>
        <a:lstStyle/>
        <a:p>
          <a:r>
            <a:rPr lang="en-CA" sz="2800" dirty="0"/>
            <a:t>September to October</a:t>
          </a:r>
        </a:p>
      </dgm:t>
    </dgm:pt>
    <dgm:pt modelId="{37B989B3-A83F-43F6-8DC3-7533542D0D05}" type="parTrans" cxnId="{003B5EA7-903F-4CCB-82B9-842F082BE75B}">
      <dgm:prSet/>
      <dgm:spPr/>
      <dgm:t>
        <a:bodyPr/>
        <a:lstStyle/>
        <a:p>
          <a:endParaRPr lang="en-CA"/>
        </a:p>
      </dgm:t>
    </dgm:pt>
    <dgm:pt modelId="{D47B0980-06E1-4D4E-8F3B-BA7664931B0E}" type="sibTrans" cxnId="{003B5EA7-903F-4CCB-82B9-842F082BE75B}">
      <dgm:prSet/>
      <dgm:spPr/>
      <dgm:t>
        <a:bodyPr/>
        <a:lstStyle/>
        <a:p>
          <a:endParaRPr lang="en-CA"/>
        </a:p>
      </dgm:t>
    </dgm:pt>
    <dgm:pt modelId="{026E6CA5-76CC-4AFC-BE96-2CD6C4A11450}">
      <dgm:prSet phldrT="[Text]" custT="1"/>
      <dgm:spPr/>
      <dgm:t>
        <a:bodyPr/>
        <a:lstStyle/>
        <a:p>
          <a:r>
            <a:rPr lang="en-CA" sz="2800" dirty="0"/>
            <a:t>Q4</a:t>
          </a:r>
        </a:p>
      </dgm:t>
    </dgm:pt>
    <dgm:pt modelId="{4B830B19-A2C8-4E95-8C9A-2DA6697A71BF}" type="parTrans" cxnId="{3311F6AA-86BB-4FE5-8158-C23C6DF38B58}">
      <dgm:prSet/>
      <dgm:spPr/>
      <dgm:t>
        <a:bodyPr/>
        <a:lstStyle/>
        <a:p>
          <a:endParaRPr lang="en-CA"/>
        </a:p>
      </dgm:t>
    </dgm:pt>
    <dgm:pt modelId="{2898A3CE-82A4-470B-A9B2-CBA59D0FA85B}" type="sibTrans" cxnId="{3311F6AA-86BB-4FE5-8158-C23C6DF38B58}">
      <dgm:prSet/>
      <dgm:spPr/>
      <dgm:t>
        <a:bodyPr/>
        <a:lstStyle/>
        <a:p>
          <a:endParaRPr lang="en-CA"/>
        </a:p>
      </dgm:t>
    </dgm:pt>
    <dgm:pt modelId="{E19DABF7-8412-4CDC-8431-777970E8D906}" type="pres">
      <dgm:prSet presAssocID="{A90BAD88-2924-45B0-A827-D6CCCBFA55A2}" presName="arrowDiagram" presStyleCnt="0">
        <dgm:presLayoutVars>
          <dgm:chMax val="5"/>
          <dgm:dir/>
          <dgm:resizeHandles val="exact"/>
        </dgm:presLayoutVars>
      </dgm:prSet>
      <dgm:spPr/>
    </dgm:pt>
    <dgm:pt modelId="{22533D77-8496-47A9-AD1B-C0D2DB0A629C}" type="pres">
      <dgm:prSet presAssocID="{A90BAD88-2924-45B0-A827-D6CCCBFA55A2}" presName="arrow" presStyleLbl="bgShp" presStyleIdx="0" presStyleCnt="1"/>
      <dgm:spPr/>
    </dgm:pt>
    <dgm:pt modelId="{08D4C631-DCD4-4754-84D3-EE855B60EE16}" type="pres">
      <dgm:prSet presAssocID="{A90BAD88-2924-45B0-A827-D6CCCBFA55A2}" presName="arrowDiagram3" presStyleCnt="0"/>
      <dgm:spPr/>
    </dgm:pt>
    <dgm:pt modelId="{8905E14E-05FE-4347-AB58-E00380904468}" type="pres">
      <dgm:prSet presAssocID="{DDC93F97-F6BA-4EF4-B34F-98D1442992BA}" presName="bullet3a" presStyleLbl="node1" presStyleIdx="0" presStyleCnt="3"/>
      <dgm:spPr/>
    </dgm:pt>
    <dgm:pt modelId="{1BB48625-8139-41C7-936C-06F8385D89BA}" type="pres">
      <dgm:prSet presAssocID="{DDC93F97-F6BA-4EF4-B34F-98D1442992BA}" presName="textBox3a" presStyleLbl="revTx" presStyleIdx="0" presStyleCnt="3">
        <dgm:presLayoutVars>
          <dgm:bulletEnabled val="1"/>
        </dgm:presLayoutVars>
      </dgm:prSet>
      <dgm:spPr/>
    </dgm:pt>
    <dgm:pt modelId="{9F40155F-6FF9-4E56-BAA9-776A4A2B4A23}" type="pres">
      <dgm:prSet presAssocID="{7F9D0B88-86EC-48E4-A2DE-339B924CE916}" presName="bullet3b" presStyleLbl="node1" presStyleIdx="1" presStyleCnt="3"/>
      <dgm:spPr/>
    </dgm:pt>
    <dgm:pt modelId="{BB0EE9A2-74CE-4818-A0F8-50A09A9A3F6E}" type="pres">
      <dgm:prSet presAssocID="{7F9D0B88-86EC-48E4-A2DE-339B924CE916}" presName="textBox3b" presStyleLbl="revTx" presStyleIdx="1" presStyleCnt="3">
        <dgm:presLayoutVars>
          <dgm:bulletEnabled val="1"/>
        </dgm:presLayoutVars>
      </dgm:prSet>
      <dgm:spPr/>
    </dgm:pt>
    <dgm:pt modelId="{04D7F2FD-C2EA-4E1D-9873-B1FD30618E3D}" type="pres">
      <dgm:prSet presAssocID="{026E6CA5-76CC-4AFC-BE96-2CD6C4A11450}" presName="bullet3c" presStyleLbl="node1" presStyleIdx="2" presStyleCnt="3"/>
      <dgm:spPr/>
    </dgm:pt>
    <dgm:pt modelId="{DAE01F47-4EC0-43EF-B77A-48F9EC65E9AF}" type="pres">
      <dgm:prSet presAssocID="{026E6CA5-76CC-4AFC-BE96-2CD6C4A1145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7D0C0B0C-D62B-4F25-9609-03D86412A175}" type="presOf" srcId="{DDC93F97-F6BA-4EF4-B34F-98D1442992BA}" destId="{1BB48625-8139-41C7-936C-06F8385D89BA}" srcOrd="0" destOrd="0" presId="urn:microsoft.com/office/officeart/2005/8/layout/arrow2"/>
    <dgm:cxn modelId="{49D95B61-9024-4FBC-971D-F0B40FD88DC6}" type="presOf" srcId="{A90BAD88-2924-45B0-A827-D6CCCBFA55A2}" destId="{E19DABF7-8412-4CDC-8431-777970E8D906}" srcOrd="0" destOrd="0" presId="urn:microsoft.com/office/officeart/2005/8/layout/arrow2"/>
    <dgm:cxn modelId="{83D45072-F47D-4ED0-9420-E2DEC825545B}" type="presOf" srcId="{7F9D0B88-86EC-48E4-A2DE-339B924CE916}" destId="{BB0EE9A2-74CE-4818-A0F8-50A09A9A3F6E}" srcOrd="0" destOrd="0" presId="urn:microsoft.com/office/officeart/2005/8/layout/arrow2"/>
    <dgm:cxn modelId="{2935859A-93FE-49BF-9764-7DDC92D77BB4}" srcId="{A90BAD88-2924-45B0-A827-D6CCCBFA55A2}" destId="{DDC93F97-F6BA-4EF4-B34F-98D1442992BA}" srcOrd="0" destOrd="0" parTransId="{58D35803-6C8F-41CF-ADDA-AEECE583AC4D}" sibTransId="{DEF08AD0-8866-4CC8-A105-D695CFAEC16F}"/>
    <dgm:cxn modelId="{003B5EA7-903F-4CCB-82B9-842F082BE75B}" srcId="{A90BAD88-2924-45B0-A827-D6CCCBFA55A2}" destId="{7F9D0B88-86EC-48E4-A2DE-339B924CE916}" srcOrd="1" destOrd="0" parTransId="{37B989B3-A83F-43F6-8DC3-7533542D0D05}" sibTransId="{D47B0980-06E1-4D4E-8F3B-BA7664931B0E}"/>
    <dgm:cxn modelId="{3311F6AA-86BB-4FE5-8158-C23C6DF38B58}" srcId="{A90BAD88-2924-45B0-A827-D6CCCBFA55A2}" destId="{026E6CA5-76CC-4AFC-BE96-2CD6C4A11450}" srcOrd="2" destOrd="0" parTransId="{4B830B19-A2C8-4E95-8C9A-2DA6697A71BF}" sibTransId="{2898A3CE-82A4-470B-A9B2-CBA59D0FA85B}"/>
    <dgm:cxn modelId="{8B0BB0D9-E39E-4CC3-8BDA-FC987638A943}" type="presOf" srcId="{026E6CA5-76CC-4AFC-BE96-2CD6C4A11450}" destId="{DAE01F47-4EC0-43EF-B77A-48F9EC65E9AF}" srcOrd="0" destOrd="0" presId="urn:microsoft.com/office/officeart/2005/8/layout/arrow2"/>
    <dgm:cxn modelId="{D5403D29-B784-443C-950B-8E4502566CCF}" type="presParOf" srcId="{E19DABF7-8412-4CDC-8431-777970E8D906}" destId="{22533D77-8496-47A9-AD1B-C0D2DB0A629C}" srcOrd="0" destOrd="0" presId="urn:microsoft.com/office/officeart/2005/8/layout/arrow2"/>
    <dgm:cxn modelId="{12BA19A8-E3A8-43FE-A316-6CAB157CCF8E}" type="presParOf" srcId="{E19DABF7-8412-4CDC-8431-777970E8D906}" destId="{08D4C631-DCD4-4754-84D3-EE855B60EE16}" srcOrd="1" destOrd="0" presId="urn:microsoft.com/office/officeart/2005/8/layout/arrow2"/>
    <dgm:cxn modelId="{A08158AB-50A9-44A0-8EAB-A2BD445834E4}" type="presParOf" srcId="{08D4C631-DCD4-4754-84D3-EE855B60EE16}" destId="{8905E14E-05FE-4347-AB58-E00380904468}" srcOrd="0" destOrd="0" presId="urn:microsoft.com/office/officeart/2005/8/layout/arrow2"/>
    <dgm:cxn modelId="{8BD28E6C-1BA0-45D8-98A3-6A2C739F6037}" type="presParOf" srcId="{08D4C631-DCD4-4754-84D3-EE855B60EE16}" destId="{1BB48625-8139-41C7-936C-06F8385D89BA}" srcOrd="1" destOrd="0" presId="urn:microsoft.com/office/officeart/2005/8/layout/arrow2"/>
    <dgm:cxn modelId="{0495D6C9-426A-43FD-801C-41B0280D5413}" type="presParOf" srcId="{08D4C631-DCD4-4754-84D3-EE855B60EE16}" destId="{9F40155F-6FF9-4E56-BAA9-776A4A2B4A23}" srcOrd="2" destOrd="0" presId="urn:microsoft.com/office/officeart/2005/8/layout/arrow2"/>
    <dgm:cxn modelId="{6949DA79-F87A-4F50-ABF6-2A91DEB1B020}" type="presParOf" srcId="{08D4C631-DCD4-4754-84D3-EE855B60EE16}" destId="{BB0EE9A2-74CE-4818-A0F8-50A09A9A3F6E}" srcOrd="3" destOrd="0" presId="urn:microsoft.com/office/officeart/2005/8/layout/arrow2"/>
    <dgm:cxn modelId="{2F275374-766E-4219-97D0-2FA48665CCA8}" type="presParOf" srcId="{08D4C631-DCD4-4754-84D3-EE855B60EE16}" destId="{04D7F2FD-C2EA-4E1D-9873-B1FD30618E3D}" srcOrd="4" destOrd="0" presId="urn:microsoft.com/office/officeart/2005/8/layout/arrow2"/>
    <dgm:cxn modelId="{90043680-53B4-489B-A7DE-54D7D32639B7}" type="presParOf" srcId="{08D4C631-DCD4-4754-84D3-EE855B60EE16}" destId="{DAE01F47-4EC0-43EF-B77A-48F9EC65E9A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33D77-8496-47A9-AD1B-C0D2DB0A629C}">
      <dsp:nvSpPr>
        <dsp:cNvPr id="0" name=""/>
        <dsp:cNvSpPr/>
      </dsp:nvSpPr>
      <dsp:spPr>
        <a:xfrm>
          <a:off x="86201" y="0"/>
          <a:ext cx="8569960" cy="53562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E14E-05FE-4347-AB58-E00380904468}">
      <dsp:nvSpPr>
        <dsp:cNvPr id="0" name=""/>
        <dsp:cNvSpPr/>
      </dsp:nvSpPr>
      <dsp:spPr>
        <a:xfrm>
          <a:off x="1174586" y="3696866"/>
          <a:ext cx="222818" cy="222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B48625-8139-41C7-936C-06F8385D89BA}">
      <dsp:nvSpPr>
        <dsp:cNvPr id="0" name=""/>
        <dsp:cNvSpPr/>
      </dsp:nvSpPr>
      <dsp:spPr>
        <a:xfrm>
          <a:off x="1285995" y="3808275"/>
          <a:ext cx="1996800" cy="1547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067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August</a:t>
          </a:r>
        </a:p>
      </dsp:txBody>
      <dsp:txXfrm>
        <a:off x="1285995" y="3808275"/>
        <a:ext cx="1996800" cy="1547949"/>
      </dsp:txXfrm>
    </dsp:sp>
    <dsp:sp modelId="{9F40155F-6FF9-4E56-BAA9-776A4A2B4A23}">
      <dsp:nvSpPr>
        <dsp:cNvPr id="0" name=""/>
        <dsp:cNvSpPr/>
      </dsp:nvSpPr>
      <dsp:spPr>
        <a:xfrm>
          <a:off x="3141392" y="2241044"/>
          <a:ext cx="402788" cy="402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E9A2-74CE-4818-A0F8-50A09A9A3F6E}">
      <dsp:nvSpPr>
        <dsp:cNvPr id="0" name=""/>
        <dsp:cNvSpPr/>
      </dsp:nvSpPr>
      <dsp:spPr>
        <a:xfrm>
          <a:off x="3342786" y="2442438"/>
          <a:ext cx="2056790" cy="2913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429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September to October</a:t>
          </a:r>
        </a:p>
      </dsp:txBody>
      <dsp:txXfrm>
        <a:off x="3342786" y="2442438"/>
        <a:ext cx="2056790" cy="2913786"/>
      </dsp:txXfrm>
    </dsp:sp>
    <dsp:sp modelId="{04D7F2FD-C2EA-4E1D-9873-B1FD30618E3D}">
      <dsp:nvSpPr>
        <dsp:cNvPr id="0" name=""/>
        <dsp:cNvSpPr/>
      </dsp:nvSpPr>
      <dsp:spPr>
        <a:xfrm>
          <a:off x="5506701" y="1355124"/>
          <a:ext cx="557047" cy="557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01F47-4EC0-43EF-B77A-48F9EC65E9AF}">
      <dsp:nvSpPr>
        <dsp:cNvPr id="0" name=""/>
        <dsp:cNvSpPr/>
      </dsp:nvSpPr>
      <dsp:spPr>
        <a:xfrm>
          <a:off x="5785224" y="1633648"/>
          <a:ext cx="2056790" cy="3722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16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Q4</a:t>
          </a:r>
        </a:p>
      </dsp:txBody>
      <dsp:txXfrm>
        <a:off x="5785224" y="1633648"/>
        <a:ext cx="2056790" cy="372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62E217-DCAF-4AEA-BA05-0EFE5806FD9B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F1A05-301C-4EDD-8A38-90581609A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9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E877A3-6790-4E15-9EFD-B467148600CE}" type="datetimeFigureOut">
              <a:rPr lang="en-US"/>
              <a:pPr>
                <a:defRPr/>
              </a:pPr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94F98-07FA-415C-881E-0D58CCE0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5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94F98-07FA-415C-881E-0D58CCE0C8C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971800"/>
            <a:ext cx="5715000" cy="83820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457200" y="3810000"/>
            <a:ext cx="5715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7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196975"/>
            <a:ext cx="8742363" cy="53562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800"/>
              </a:spcBef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-34290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-228600">
              <a:buFont typeface="Arial" panose="020B0604020202020204" pitchFamily="34" charset="0"/>
              <a:buChar char="•"/>
              <a:defRPr sz="1800"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  <a:prstGeom prst="rect">
            <a:avLst/>
          </a:prstGeom>
        </p:spPr>
        <p:txBody>
          <a:bodyPr anchor="ctr"/>
          <a:lstStyle>
            <a:lvl1pPr algn="l">
              <a:defRPr sz="2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856DEB-1575-4BE3-A1C0-A4E35CA982C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19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\\aeso.ca\DFS\users\PVERMA\Desktop\Word_PPT_Design\PPT\PowerPoint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352800"/>
            <a:ext cx="5715000" cy="8382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CA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8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67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microsoft.com/office/2018/10/relationships/comments" Target="../comments/modernComment_17A_314A751D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aeso.ca/assets/compliance-monitoring/Alberta-Risk-Based-Compliance-Monitoring-Program-2024-06-01.pdf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aeso.ca/rules-standards-and-tariff/compliance-monitoring/ars-compliance-monito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aeso.ca/assets/compliance-monitoring/Alberta-Entity-Risk-Factors-Criteria-2024-07-02.pdf" TargetMode="External"/><Relationship Id="rId4" Type="http://schemas.openxmlformats.org/officeDocument/2006/relationships/hyperlink" Target="https://www.aeso.ca/assets/compliance-monitoring/Alberta-2023-Emerging-Reliability-Risks-2024-07-0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84_5AB614EA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18/10/relationships/comments" Target="../comments/modernComment_11C_E6F4107B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sportal@aeso.ca" TargetMode="External"/><Relationship Id="rId5" Type="http://schemas.openxmlformats.org/officeDocument/2006/relationships/hyperlink" Target="mailto:rscompliance@aeso.ca" TargetMode="External"/><Relationship Id="rId4" Type="http://schemas.openxmlformats.org/officeDocument/2006/relationships/hyperlink" Target="mailto:info@aeso.c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eso.ca/assets/compliance-monitoring/Alberta-Risk-Based-Compliance-Monitoring-Program-2024-06-0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209800"/>
            <a:ext cx="5715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ARS Compliance Portal Training Session</a:t>
            </a:r>
            <a:br>
              <a:rPr lang="en-US" altLang="en-US" sz="2000" dirty="0">
                <a:latin typeface="Arial" charset="0"/>
                <a:cs typeface="Arial" charset="0"/>
              </a:rPr>
            </a:br>
            <a:r>
              <a:rPr lang="en-US" altLang="en-US" sz="2000" dirty="0">
                <a:latin typeface="Arial" charset="0"/>
                <a:cs typeface="Arial" charset="0"/>
              </a:rPr>
              <a:t>Compliance Oversight Plan Feedback Process &amp; Tools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685800" y="3619500"/>
            <a:ext cx="5715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>
                <a:latin typeface="Arial" charset="0"/>
                <a:cs typeface="Arial" charset="0"/>
              </a:rPr>
              <a:t>Cameron Chung</a:t>
            </a:r>
          </a:p>
          <a:p>
            <a:pPr eaLnBrk="1" hangingPunct="1"/>
            <a:r>
              <a:rPr lang="en-US" altLang="en-US" sz="1000" dirty="0">
                <a:latin typeface="Arial" charset="0"/>
                <a:cs typeface="Arial" charset="0"/>
              </a:rPr>
              <a:t>Senior Compliance Specialist (O&amp;P)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23F2065-8B27-F4ED-A81D-90F830F47F59}"/>
              </a:ext>
            </a:extLst>
          </p:cNvPr>
          <p:cNvSpPr txBox="1">
            <a:spLocks/>
          </p:cNvSpPr>
          <p:nvPr/>
        </p:nvSpPr>
        <p:spPr bwMode="auto">
          <a:xfrm>
            <a:off x="685800" y="4152900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Arial" charset="0"/>
                <a:cs typeface="Arial" charset="0"/>
              </a:rPr>
              <a:t>Jane Mahilom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Compliance Monitoring Analyst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597B7-98EB-EFDD-5D97-AE0D5DF2DD49}"/>
              </a:ext>
            </a:extLst>
          </p:cNvPr>
          <p:cNvSpPr txBox="1">
            <a:spLocks/>
          </p:cNvSpPr>
          <p:nvPr/>
        </p:nvSpPr>
        <p:spPr bwMode="auto">
          <a:xfrm>
            <a:off x="685800" y="4686300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sz="1800" dirty="0">
                <a:latin typeface="Arial" charset="0"/>
                <a:cs typeface="Arial" charset="0"/>
              </a:rPr>
              <a:t>Shuchismita (Shuchi) Singh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Senior Business Analyst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864C59-B8F6-8714-49D0-9BD31F393E9E}"/>
              </a:ext>
            </a:extLst>
          </p:cNvPr>
          <p:cNvSpPr txBox="1">
            <a:spLocks/>
          </p:cNvSpPr>
          <p:nvPr/>
        </p:nvSpPr>
        <p:spPr bwMode="auto">
          <a:xfrm>
            <a:off x="685800" y="3086100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Arial" charset="0"/>
                <a:cs typeface="Arial" charset="0"/>
              </a:rPr>
              <a:t>Levon Yon 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Manager, External Compliance Monitoring - 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97CB4A-D987-1DB5-F6F5-F4227450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COP Distribution and Feedback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584A0-DF5F-7263-0EF4-C893C9C7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10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C208BFA-4FBE-D64A-65EC-7493F1ED2F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pic>
        <p:nvPicPr>
          <p:cNvPr id="9" name="Content Placeholder 8" descr="A diagram of a process&#10;&#10;Description automatically generated">
            <a:extLst>
              <a:ext uri="{FF2B5EF4-FFF2-40B4-BE49-F238E27FC236}">
                <a16:creationId xmlns:a16="http://schemas.microsoft.com/office/drawing/2014/main" id="{B368C0F4-65BE-52EB-8A72-E172AF512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05792"/>
            <a:ext cx="6705600" cy="5371208"/>
          </a:xfrm>
        </p:spPr>
      </p:pic>
    </p:spTree>
    <p:extLst>
      <p:ext uri="{BB962C8B-B14F-4D97-AF65-F5344CB8AC3E}">
        <p14:creationId xmlns:p14="http://schemas.microsoft.com/office/powerpoint/2010/main" val="198837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286000"/>
            <a:ext cx="5715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The Tool and What Will Happen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AF27D-A826-8774-55C7-D17F2732A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762000" y="3048000"/>
            <a:ext cx="5715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>
                <a:latin typeface="Arial" charset="0"/>
                <a:cs typeface="Arial" charset="0"/>
              </a:rPr>
              <a:t>Cameron Chung</a:t>
            </a:r>
          </a:p>
          <a:p>
            <a:pPr eaLnBrk="1" hangingPunct="1"/>
            <a:r>
              <a:rPr lang="en-US" altLang="en-US" sz="1000" dirty="0">
                <a:latin typeface="Arial" charset="0"/>
                <a:cs typeface="Arial" charset="0"/>
              </a:rPr>
              <a:t>Senior Compliance Specialist (O&amp;P)</a:t>
            </a:r>
          </a:p>
        </p:txBody>
      </p:sp>
    </p:spTree>
    <p:extLst>
      <p:ext uri="{BB962C8B-B14F-4D97-AF65-F5344CB8AC3E}">
        <p14:creationId xmlns:p14="http://schemas.microsoft.com/office/powerpoint/2010/main" val="407769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968F76C-54C3-A17E-23A3-5E2AF408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5105400" cy="3561017"/>
          </a:xfrm>
          <a:noFill/>
          <a:ln w="3175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F43F9E-9EA3-1BC8-0456-F3D74F3D3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Communication Channel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BD31A-8564-C9ED-A3EB-5A37FC77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12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39E3DA4-70BA-3E52-7D47-F1FD02551E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E1818-CAB0-2CAF-1DAB-03C012AA7C35}"/>
              </a:ext>
            </a:extLst>
          </p:cNvPr>
          <p:cNvSpPr txBox="1"/>
          <p:nvPr/>
        </p:nvSpPr>
        <p:spPr>
          <a:xfrm>
            <a:off x="5403209" y="1722518"/>
            <a:ext cx="3505200" cy="480131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Your organization’s draft COP will be distributed using the AESO Portal’s Communication Channel.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/>
              <a:t>Log into the AESO Portal.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/>
              <a:t>Communication Channel can be accessed on the left column under “ARS”</a:t>
            </a:r>
          </a:p>
          <a:p>
            <a:pPr lvl="1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u="sng" dirty="0"/>
              <a:t>ALL</a:t>
            </a:r>
            <a:r>
              <a:rPr lang="en-US" dirty="0"/>
              <a:t> communication and feedback </a:t>
            </a:r>
            <a:r>
              <a:rPr lang="en-US" b="1" u="sng" dirty="0"/>
              <a:t>MUST</a:t>
            </a:r>
            <a:r>
              <a:rPr lang="en-US" dirty="0"/>
              <a:t> be conducted using Portal Communication Channel.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CA" dirty="0"/>
              <a:t>Documentation and retention purposes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CA" dirty="0"/>
              <a:t>Streamlining feedback and 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69C7E-00AE-2080-9A78-D891328F55CC}"/>
              </a:ext>
            </a:extLst>
          </p:cNvPr>
          <p:cNvSpPr txBox="1"/>
          <p:nvPr/>
        </p:nvSpPr>
        <p:spPr>
          <a:xfrm>
            <a:off x="5403209" y="1218477"/>
            <a:ext cx="3505200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u="sng" dirty="0"/>
              <a:t>Important Takeaway</a:t>
            </a:r>
            <a:endParaRPr lang="en-CA" sz="2400" u="sng" dirty="0"/>
          </a:p>
        </p:txBody>
      </p:sp>
    </p:spTree>
    <p:extLst>
      <p:ext uri="{BB962C8B-B14F-4D97-AF65-F5344CB8AC3E}">
        <p14:creationId xmlns:p14="http://schemas.microsoft.com/office/powerpoint/2010/main" val="412889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B2B67B-79D4-49C0-FCBF-2B9E1302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Communication Channel – Initial Note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19B92-A7BA-08A2-AFF5-1180437B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13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E35FAD2-3EEE-EFAE-CABF-102EC3FEC5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E05B75F5-4FFA-9063-F731-04F04D9B5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00447"/>
            <a:ext cx="7086600" cy="42335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A3FC398-0C62-02CB-799E-BCCF332B98AD}"/>
              </a:ext>
            </a:extLst>
          </p:cNvPr>
          <p:cNvGrpSpPr/>
          <p:nvPr/>
        </p:nvGrpSpPr>
        <p:grpSpPr>
          <a:xfrm>
            <a:off x="5638800" y="3538847"/>
            <a:ext cx="2209801" cy="914400"/>
            <a:chOff x="5638800" y="4038600"/>
            <a:chExt cx="2209801" cy="9144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935097-3EAD-80D7-A2AC-87A762CAC810}"/>
                </a:ext>
              </a:extLst>
            </p:cNvPr>
            <p:cNvSpPr/>
            <p:nvPr/>
          </p:nvSpPr>
          <p:spPr>
            <a:xfrm>
              <a:off x="5867401" y="4038600"/>
              <a:ext cx="1981200" cy="914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Example Text Only</a:t>
              </a:r>
            </a:p>
            <a:p>
              <a:pPr algn="ctr"/>
              <a:r>
                <a:rPr lang="en-US" sz="1000" dirty="0"/>
                <a:t>(Specific Language to be finalized.)</a:t>
              </a:r>
              <a:endParaRPr lang="en-CA" sz="10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9A8B62F-2AC9-DFFF-0C90-6EC4D3DC05E5}"/>
                </a:ext>
              </a:extLst>
            </p:cNvPr>
            <p:cNvSpPr/>
            <p:nvPr/>
          </p:nvSpPr>
          <p:spPr>
            <a:xfrm flipH="1">
              <a:off x="5638800" y="4381500"/>
              <a:ext cx="152400" cy="228600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F0E2CC-D986-8B06-72BF-48B6F5BFEBE4}"/>
              </a:ext>
            </a:extLst>
          </p:cNvPr>
          <p:cNvSpPr txBox="1"/>
          <p:nvPr/>
        </p:nvSpPr>
        <p:spPr>
          <a:xfrm>
            <a:off x="533400" y="5801487"/>
            <a:ext cx="8077200" cy="9233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dirty="0"/>
              <a:t>“Only technical feedback relating to inaccuracies in your Entity Risk Profile (Section 3) and applicability of the identified ARS requirements in Table 3 will be considered.” </a:t>
            </a:r>
            <a:r>
              <a:rPr lang="en-US" i="1" dirty="0"/>
              <a:t>– Have impact to the finalization of your COP.</a:t>
            </a:r>
            <a:endParaRPr lang="en-CA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5750AB-64A0-093D-4E37-F63F987FA51B}"/>
              </a:ext>
            </a:extLst>
          </p:cNvPr>
          <p:cNvSpPr txBox="1"/>
          <p:nvPr/>
        </p:nvSpPr>
        <p:spPr>
          <a:xfrm>
            <a:off x="533400" y="5368484"/>
            <a:ext cx="365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Important Takeaway</a:t>
            </a:r>
            <a:endParaRPr lang="en-CA" sz="2400" u="sng" dirty="0"/>
          </a:p>
        </p:txBody>
      </p:sp>
    </p:spTree>
    <p:extLst>
      <p:ext uri="{BB962C8B-B14F-4D97-AF65-F5344CB8AC3E}">
        <p14:creationId xmlns:p14="http://schemas.microsoft.com/office/powerpoint/2010/main" val="2727247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46FD426-1D89-04E9-3AAC-B6B51DBE0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2" y="1765491"/>
            <a:ext cx="6358648" cy="2988564"/>
          </a:xfrm>
          <a:noFill/>
          <a:ln w="3175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E77E8BC-5F06-E0A9-6EF8-D7BEEF7F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System Notifications to MP Contacts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90489-EB49-D7D7-BB31-AE382856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14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8E92675-ADA1-7F64-52C0-64473366E9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75ED7-1CAB-99C7-FB8C-960AAD1DEC04}"/>
              </a:ext>
            </a:extLst>
          </p:cNvPr>
          <p:cNvSpPr txBox="1"/>
          <p:nvPr/>
        </p:nvSpPr>
        <p:spPr>
          <a:xfrm>
            <a:off x="6839126" y="2215595"/>
            <a:ext cx="2209800" cy="206210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System Generated Notification Email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Primary and Secondary Contact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Do not reply to this email.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BEFA7-384C-F8D5-605D-4D07932DA8D9}"/>
              </a:ext>
            </a:extLst>
          </p:cNvPr>
          <p:cNvSpPr txBox="1"/>
          <p:nvPr/>
        </p:nvSpPr>
        <p:spPr>
          <a:xfrm>
            <a:off x="6839126" y="1752600"/>
            <a:ext cx="22098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u="sng" dirty="0"/>
              <a:t>Important Takeaway</a:t>
            </a:r>
          </a:p>
        </p:txBody>
      </p:sp>
    </p:spTree>
    <p:extLst>
      <p:ext uri="{BB962C8B-B14F-4D97-AF65-F5344CB8AC3E}">
        <p14:creationId xmlns:p14="http://schemas.microsoft.com/office/powerpoint/2010/main" val="100606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C028C29-7C61-87D7-3DEF-A49E36BAC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5" y="1114594"/>
            <a:ext cx="8709309" cy="535622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295489-BC2C-1620-0F86-CCF14C0A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Communication Channel View - MP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2B31C-577D-9489-C5B2-5AC2B9BA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15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859639D-EBBF-1012-8D43-F7710158FB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0819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B0928C-CFA0-EBF5-5166-28102146E075}"/>
              </a:ext>
            </a:extLst>
          </p:cNvPr>
          <p:cNvGrpSpPr/>
          <p:nvPr/>
        </p:nvGrpSpPr>
        <p:grpSpPr>
          <a:xfrm>
            <a:off x="6400800" y="4076700"/>
            <a:ext cx="2209801" cy="914400"/>
            <a:chOff x="6400800" y="4076700"/>
            <a:chExt cx="2209801" cy="914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C13DEB-5289-AFB5-C43D-491FE7E5B5FB}"/>
                </a:ext>
              </a:extLst>
            </p:cNvPr>
            <p:cNvSpPr/>
            <p:nvPr/>
          </p:nvSpPr>
          <p:spPr>
            <a:xfrm>
              <a:off x="6629401" y="4076700"/>
              <a:ext cx="1981200" cy="914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Example Text Only</a:t>
              </a:r>
            </a:p>
            <a:p>
              <a:pPr algn="ctr"/>
              <a:r>
                <a:rPr lang="en-US" sz="1000" dirty="0"/>
                <a:t>(Specific Language to be finalized.)</a:t>
              </a:r>
              <a:endParaRPr lang="en-CA" sz="1000" dirty="0"/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22CBEF2-B28E-290C-FCA0-42799594C2AE}"/>
                </a:ext>
              </a:extLst>
            </p:cNvPr>
            <p:cNvSpPr/>
            <p:nvPr/>
          </p:nvSpPr>
          <p:spPr>
            <a:xfrm flipH="1">
              <a:off x="6400800" y="4419600"/>
              <a:ext cx="152400" cy="228600"/>
            </a:xfrm>
            <a:prstGeom prst="rightArrow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826963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59078D00-642B-4DFD-366B-07DEF0BE9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9" y="1508707"/>
            <a:ext cx="8742363" cy="4393036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A60D5E-7B87-9F1B-4961-F8BDC85F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MP Channel View – Initial Response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5C8C8-58FD-7EE7-7517-CD4896BA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16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CB20A85-E9C1-686B-F66C-CA449101FA7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11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304C45-AA10-9694-7F40-0F0E4E90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System Notification to AESO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0B523-D01D-B349-DC6E-E2CDBAC0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17</a:t>
            </a:fld>
            <a:endParaRPr lang="en-CA"/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D63EE332-0B15-D3AE-251C-26683D99B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" y="2198453"/>
            <a:ext cx="8306959" cy="3353268"/>
          </a:xfr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3F6AE1C-61DD-BD30-A125-B6B023D04E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033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EA997A5-EA42-BB75-DCC9-DDCABE0BD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86200"/>
            <a:ext cx="8742363" cy="3977775"/>
          </a:xfr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40D024-F360-2A79-1050-1782DC1D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47650"/>
            <a:ext cx="6705600" cy="685800"/>
          </a:xfrm>
        </p:spPr>
        <p:txBody>
          <a:bodyPr anchor="ctr">
            <a:normAutofit/>
          </a:bodyPr>
          <a:lstStyle/>
          <a:p>
            <a:r>
              <a:rPr lang="en-CA" dirty="0"/>
              <a:t>MP Registration – COP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A6B42-F838-180D-205F-BC9DB35F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825" y="6570663"/>
            <a:ext cx="384175" cy="2873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F856DEB-1575-4BE3-A1C0-A4E35CA982CC}" type="slidenum">
              <a:rPr lang="en-CA" smtClean="0"/>
              <a:pPr>
                <a:spcAft>
                  <a:spcPts val="600"/>
                </a:spcAft>
                <a:defRPr/>
              </a:pPr>
              <a:t>18</a:t>
            </a:fld>
            <a:endParaRPr lang="en-CA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2D287FD-5E55-5D9F-27A7-80BFBA0439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6477000"/>
            <a:ext cx="2133600" cy="320040"/>
          </a:xfrm>
        </p:spPr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41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Useful Links</a:t>
            </a: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5DF5DB-051F-454E-9933-27EFDC6F07E2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altLang="en-US">
              <a:latin typeface="Arial" charset="0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04800" y="3505200"/>
            <a:ext cx="8763000" cy="263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728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41375" eaLnBrk="1" hangingPunct="1"/>
            <a:r>
              <a:rPr lang="en-US" altLang="en-US" sz="2400" i="1" dirty="0">
                <a:latin typeface="+mn-lt"/>
                <a:cs typeface="Arial" charset="0"/>
                <a:hlinkClick r:id="rId2"/>
              </a:rPr>
              <a:t>ARS Compliance Portal Guide </a:t>
            </a:r>
            <a:r>
              <a:rPr lang="en-US" altLang="en-US" sz="2400" i="1" dirty="0">
                <a:latin typeface="+mn-lt"/>
                <a:cs typeface="Arial" charset="0"/>
              </a:rPr>
              <a:t>(Will be updated shortly)</a:t>
            </a:r>
          </a:p>
          <a:p>
            <a:pPr lvl="1" defTabSz="841375" eaLnBrk="1" hangingPunct="1"/>
            <a:r>
              <a:rPr lang="en-CA" sz="2400" i="0" u="none" strike="noStrike" dirty="0">
                <a:solidFill>
                  <a:srgbClr val="00477C"/>
                </a:solidFill>
                <a:effectLst/>
                <a:latin typeface="+mn-lt"/>
                <a:hlinkClick r:id="rId3"/>
              </a:rPr>
              <a:t>Alberta Risk-Based Compliance Monitoring Program</a:t>
            </a:r>
            <a:r>
              <a:rPr lang="en-CA" sz="2400" i="0" dirty="0">
                <a:solidFill>
                  <a:srgbClr val="333333"/>
                </a:solidFill>
                <a:effectLst/>
                <a:latin typeface="+mn-lt"/>
              </a:rPr>
              <a:t> (ARCMP)</a:t>
            </a:r>
          </a:p>
          <a:p>
            <a:pPr lvl="1" defTabSz="841375" eaLnBrk="1" hangingPunct="1"/>
            <a:r>
              <a:rPr lang="en-US" sz="2400" i="0" u="none" strike="noStrike" dirty="0">
                <a:solidFill>
                  <a:srgbClr val="00477C"/>
                </a:solidFill>
                <a:effectLst/>
                <a:latin typeface="+mn-lt"/>
                <a:hlinkClick r:id="rId4"/>
              </a:rPr>
              <a:t>Alberta Reliability Risk Priorities Report</a:t>
            </a:r>
            <a:endParaRPr lang="en-CA" sz="2400" u="none" strike="noStrike" dirty="0">
              <a:solidFill>
                <a:srgbClr val="333333"/>
              </a:solidFill>
              <a:latin typeface="+mn-lt"/>
            </a:endParaRPr>
          </a:p>
          <a:p>
            <a:pPr lvl="1" defTabSz="841375" eaLnBrk="1" hangingPunct="1"/>
            <a:r>
              <a:rPr lang="en-CA" sz="2400" i="0" u="none" strike="noStrike" dirty="0">
                <a:solidFill>
                  <a:srgbClr val="00477C"/>
                </a:solidFill>
                <a:effectLst/>
                <a:latin typeface="+mn-lt"/>
                <a:hlinkClick r:id="rId5"/>
              </a:rPr>
              <a:t>Alberta Entity Risk Factors Criteria</a:t>
            </a:r>
            <a:endParaRPr lang="en-US" altLang="en-US" sz="2400" dirty="0">
              <a:latin typeface="+mn-lt"/>
              <a:cs typeface="Arial" charset="0"/>
            </a:endParaRPr>
          </a:p>
        </p:txBody>
      </p:sp>
      <p:pic>
        <p:nvPicPr>
          <p:cNvPr id="2" name="Picture 2" descr="Useful Links - Tinryland Alpacas">
            <a:extLst>
              <a:ext uri="{FF2B5EF4-FFF2-40B4-BE49-F238E27FC236}">
                <a16:creationId xmlns:a16="http://schemas.microsoft.com/office/drawing/2014/main" id="{D2570A14-6847-B487-10A9-F0A21AA7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981200"/>
            <a:ext cx="278423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84009-06A6-BFF9-8B9F-D7C50C05022D}"/>
              </a:ext>
            </a:extLst>
          </p:cNvPr>
          <p:cNvSpPr txBox="1">
            <a:spLocks/>
          </p:cNvSpPr>
          <p:nvPr/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Public</a:t>
            </a:r>
            <a:endParaRPr lang="en-CA" dirty="0"/>
          </a:p>
        </p:txBody>
      </p:sp>
      <p:pic>
        <p:nvPicPr>
          <p:cNvPr id="2062" name="Picture 14">
            <a:extLst>
              <a:ext uri="{FF2B5EF4-FFF2-40B4-BE49-F238E27FC236}">
                <a16:creationId xmlns:a16="http://schemas.microsoft.com/office/drawing/2014/main" id="{7DA4A40B-81EE-20E7-0425-222D0EA1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180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Link - Free multimedia icons">
            <a:extLst>
              <a:ext uri="{FF2B5EF4-FFF2-40B4-BE49-F238E27FC236}">
                <a16:creationId xmlns:a16="http://schemas.microsoft.com/office/drawing/2014/main" id="{8A50FE48-1325-E791-19AE-62A2DA12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057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98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3CB9C7-2BDB-871A-49B0-7B718922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90600"/>
            <a:ext cx="6248400" cy="5619750"/>
          </a:xfrm>
        </p:spPr>
        <p:txBody>
          <a:bodyPr/>
          <a:lstStyle/>
          <a:p>
            <a:pPr marL="57150" indent="0">
              <a:buNone/>
            </a:pPr>
            <a:r>
              <a:rPr lang="en-US" sz="1600" u="sng" dirty="0"/>
              <a:t>Purpose</a:t>
            </a:r>
          </a:p>
          <a:p>
            <a:pPr marL="57150" indent="0">
              <a:buNone/>
            </a:pPr>
            <a:r>
              <a:rPr lang="en-US" sz="1600" dirty="0"/>
              <a:t>To explain the Compliance Oversight Plan (COP) distribution and feedback process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1600" u="sng" dirty="0"/>
              <a:t>Agenda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Background and update regarding the Alberta Risk-Based Compliance Monitoring Program (ARCMP) and COPs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Flowchart of COP sharing and feedback process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Distribution and Interaction Mechanism (AESO Portal)</a:t>
            </a:r>
          </a:p>
          <a:p>
            <a:pPr marL="1254125" lvl="2"/>
            <a:r>
              <a:rPr lang="en-US" sz="1400" dirty="0"/>
              <a:t>Communication channel</a:t>
            </a:r>
          </a:p>
          <a:p>
            <a:pPr marL="1254125" lvl="2"/>
            <a:r>
              <a:rPr lang="en-US" sz="1400" dirty="0"/>
              <a:t>Market Participant side of the process</a:t>
            </a:r>
          </a:p>
          <a:p>
            <a:pPr marL="1254125" lvl="2"/>
            <a:r>
              <a:rPr lang="en-US" sz="1400" dirty="0"/>
              <a:t>System notification from AESO to MP</a:t>
            </a:r>
          </a:p>
          <a:p>
            <a:pPr marL="1254125" lvl="2"/>
            <a:r>
              <a:rPr lang="en-US" sz="1400" dirty="0"/>
              <a:t>Providing feedback on the COP to the AESO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AESO uploading final COP to MP registration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Useful Links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Demo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Questions &amp; Answers</a:t>
            </a:r>
          </a:p>
          <a:p>
            <a:pPr lvl="2"/>
            <a:endParaRPr lang="en-US" dirty="0"/>
          </a:p>
          <a:p>
            <a:pPr marL="75438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96A016-FA50-BD82-18F2-0A7499D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Agenda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8394D-AA6D-A026-B079-D24B384C9DB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2A957-69D4-1C00-6BCB-1D0328F0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pic>
        <p:nvPicPr>
          <p:cNvPr id="1026" name="Picture 2" descr="How to Generate a Loop Meeting Agenda | TechWise Group">
            <a:extLst>
              <a:ext uri="{FF2B5EF4-FFF2-40B4-BE49-F238E27FC236}">
                <a16:creationId xmlns:a16="http://schemas.microsoft.com/office/drawing/2014/main" id="{18113961-9DD0-E3C4-05C9-76FEC91C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5" y="2574390"/>
            <a:ext cx="2639643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eting with Clarity - The Power of Purpose in Every Gathering">
            <a:extLst>
              <a:ext uri="{FF2B5EF4-FFF2-40B4-BE49-F238E27FC236}">
                <a16:creationId xmlns:a16="http://schemas.microsoft.com/office/drawing/2014/main" id="{10638579-83DB-A1C2-6F9A-4850693E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7" y="1066800"/>
            <a:ext cx="2628901" cy="13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a Demo - Applied Post">
            <a:extLst>
              <a:ext uri="{FF2B5EF4-FFF2-40B4-BE49-F238E27FC236}">
                <a16:creationId xmlns:a16="http://schemas.microsoft.com/office/drawing/2014/main" id="{2AC41E4A-C163-B301-F6C7-23AD16CF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5" y="4467960"/>
            <a:ext cx="3122329" cy="17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8234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xfrm>
            <a:off x="273215" y="3352800"/>
            <a:ext cx="5715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Questions before the Demo?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604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286000"/>
            <a:ext cx="5715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Absolutely Amazing and Spectacular 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9D49D-9E0C-2F55-C3D3-6951C30EC60E}"/>
              </a:ext>
            </a:extLst>
          </p:cNvPr>
          <p:cNvSpPr txBox="1">
            <a:spLocks/>
          </p:cNvSpPr>
          <p:nvPr/>
        </p:nvSpPr>
        <p:spPr bwMode="auto">
          <a:xfrm>
            <a:off x="609600" y="3048000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Arial" charset="0"/>
                <a:cs typeface="Arial" charset="0"/>
              </a:rPr>
              <a:t>Jane Mahilom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Compliance Monitoring Analyst</a:t>
            </a:r>
          </a:p>
        </p:txBody>
      </p:sp>
    </p:spTree>
    <p:extLst>
      <p:ext uri="{BB962C8B-B14F-4D97-AF65-F5344CB8AC3E}">
        <p14:creationId xmlns:p14="http://schemas.microsoft.com/office/powerpoint/2010/main" val="329461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Contact the AESO</a:t>
            </a:r>
          </a:p>
        </p:txBody>
      </p:sp>
      <p:sp>
        <p:nvSpPr>
          <p:cNvPr id="245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95DF5DB-051F-454E-9933-27EFDC6F07E2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altLang="en-US">
              <a:latin typeface="Arial" charset="0"/>
            </a:endParaRPr>
          </a:p>
        </p:txBody>
      </p:sp>
      <p:pic>
        <p:nvPicPr>
          <p:cNvPr id="2050" name="Picture 2" descr="T:\Intranet Data\Corporate Communications\Brand_and_Design\_Assets_Brand_and_Design\_Stock_Photo_and_Illustrations\Computer Graphic_Upd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44161"/>
            <a:ext cx="7696200" cy="330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23901" y="4462397"/>
            <a:ext cx="7696200" cy="22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728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841375" eaLnBrk="1" hangingPunct="1"/>
            <a:r>
              <a:rPr lang="en-US" altLang="en-US" sz="1800" b="1" i="1" dirty="0">
                <a:latin typeface="Arial" charset="0"/>
                <a:cs typeface="Arial" charset="0"/>
              </a:rPr>
              <a:t>Twitter: </a:t>
            </a:r>
            <a:r>
              <a:rPr lang="en-US" altLang="en-US" sz="1800" i="1" dirty="0">
                <a:latin typeface="Arial" charset="0"/>
                <a:cs typeface="Arial" charset="0"/>
              </a:rPr>
              <a:t>@</a:t>
            </a:r>
            <a:r>
              <a:rPr lang="en-US" altLang="en-US" sz="1800" i="1" dirty="0" err="1">
                <a:latin typeface="Arial" charset="0"/>
                <a:cs typeface="Arial" charset="0"/>
              </a:rPr>
              <a:t>theAESO</a:t>
            </a:r>
            <a:endParaRPr lang="en-US" altLang="en-US" sz="1800" i="1" dirty="0">
              <a:latin typeface="Arial" charset="0"/>
              <a:cs typeface="Arial" charset="0"/>
            </a:endParaRPr>
          </a:p>
          <a:p>
            <a:pPr lvl="1" defTabSz="841375" eaLnBrk="1" hangingPunct="1"/>
            <a:r>
              <a:rPr lang="en-US" altLang="en-US" sz="1800" b="1" i="1" dirty="0">
                <a:latin typeface="Arial" charset="0"/>
                <a:cs typeface="Arial" charset="0"/>
              </a:rPr>
              <a:t>Email: 	</a:t>
            </a:r>
          </a:p>
          <a:p>
            <a:pPr lvl="3" defTabSz="841375" eaLnBrk="1" hangingPunct="1"/>
            <a:r>
              <a:rPr lang="en-US" altLang="en-US" sz="1400" i="1" dirty="0">
                <a:latin typeface="Arial" charset="0"/>
                <a:cs typeface="Arial" charset="0"/>
                <a:hlinkClick r:id="rId4"/>
              </a:rPr>
              <a:t>info@aeso.ca</a:t>
            </a:r>
            <a:r>
              <a:rPr lang="en-US" altLang="en-US" sz="1400" i="1" dirty="0">
                <a:latin typeface="Arial" charset="0"/>
                <a:cs typeface="Arial" charset="0"/>
              </a:rPr>
              <a:t> </a:t>
            </a:r>
          </a:p>
          <a:p>
            <a:pPr lvl="3" defTabSz="841375" eaLnBrk="1" hangingPunct="1"/>
            <a:r>
              <a:rPr lang="en-US" altLang="en-US" sz="1400" dirty="0">
                <a:latin typeface="Arial" charset="0"/>
                <a:cs typeface="Arial" charset="0"/>
                <a:hlinkClick r:id="rId5"/>
              </a:rPr>
              <a:t>rscompliance@aeso.ca</a:t>
            </a:r>
            <a:endParaRPr lang="en-US" altLang="en-US" sz="1400" dirty="0">
              <a:latin typeface="Arial" charset="0"/>
              <a:cs typeface="Arial" charset="0"/>
            </a:endParaRPr>
          </a:p>
          <a:p>
            <a:pPr lvl="3" defTabSz="841375" eaLnBrk="1" hangingPunct="1"/>
            <a:r>
              <a:rPr lang="en-US" altLang="en-US" sz="1400" dirty="0">
                <a:latin typeface="Arial" charset="0"/>
                <a:cs typeface="Arial" charset="0"/>
                <a:hlinkClick r:id="rId6"/>
              </a:rPr>
              <a:t>arsportal@aeso.ca</a:t>
            </a:r>
            <a:r>
              <a:rPr lang="en-US" altLang="en-US" sz="1400" dirty="0">
                <a:latin typeface="Arial" charset="0"/>
                <a:cs typeface="Arial" charset="0"/>
              </a:rPr>
              <a:t> (Best location)</a:t>
            </a:r>
            <a:endParaRPr lang="en-US" altLang="en-US" sz="1400" i="1" dirty="0">
              <a:latin typeface="Arial" charset="0"/>
              <a:cs typeface="Arial" charset="0"/>
            </a:endParaRPr>
          </a:p>
          <a:p>
            <a:pPr lvl="1" defTabSz="841375" eaLnBrk="1" hangingPunct="1"/>
            <a:r>
              <a:rPr lang="en-US" altLang="en-US" sz="1800" b="1" i="1" dirty="0">
                <a:latin typeface="Arial" charset="0"/>
                <a:cs typeface="Arial" charset="0"/>
              </a:rPr>
              <a:t>Website: </a:t>
            </a:r>
            <a:r>
              <a:rPr lang="en-US" altLang="en-US" sz="1800" i="1" dirty="0">
                <a:latin typeface="Arial" charset="0"/>
                <a:cs typeface="Arial" charset="0"/>
              </a:rPr>
              <a:t>www.aeso.ca</a:t>
            </a:r>
          </a:p>
          <a:p>
            <a:pPr lvl="1" defTabSz="841375" eaLnBrk="1" hangingPunct="1"/>
            <a:r>
              <a:rPr lang="en-US" altLang="en-US" sz="1800" dirty="0">
                <a:latin typeface="Arial" charset="0"/>
                <a:cs typeface="Arial" charset="0"/>
              </a:rPr>
              <a:t>Subscribe to our stakeholder newsletter 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9ACC617-CCDC-D795-6687-D0A71F7A3056}"/>
              </a:ext>
            </a:extLst>
          </p:cNvPr>
          <p:cNvSpPr txBox="1">
            <a:spLocks/>
          </p:cNvSpPr>
          <p:nvPr/>
        </p:nvSpPr>
        <p:spPr>
          <a:xfrm>
            <a:off x="6629400" y="6477000"/>
            <a:ext cx="2133600" cy="320040"/>
          </a:xfrm>
          <a:prstGeom prst="rect">
            <a:avLst/>
          </a:prstGeom>
        </p:spPr>
        <p:txBody>
          <a:bodyPr anchor="b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Public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47546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ctrTitle"/>
          </p:nvPr>
        </p:nvSpPr>
        <p:spPr bwMode="auto">
          <a:xfrm>
            <a:off x="273215" y="3352800"/>
            <a:ext cx="5715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Arial" charset="0"/>
                <a:cs typeface="Arial" charset="0"/>
              </a:rPr>
              <a:t>Questions and Feedbacks</a:t>
            </a:r>
          </a:p>
        </p:txBody>
      </p:sp>
      <p:sp>
        <p:nvSpPr>
          <p:cNvPr id="25604" name="AutoShape 6" descr="Image result for twitter symbol whit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AutoShape 8" descr="Image result for twitter symbol white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Plan to Finish &amp; Covid-19 – Axanar">
            <a:extLst>
              <a:ext uri="{FF2B5EF4-FFF2-40B4-BE49-F238E27FC236}">
                <a16:creationId xmlns:a16="http://schemas.microsoft.com/office/drawing/2014/main" id="{2727B2B7-9917-A678-CCF5-8CC4162FE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1063552"/>
            <a:ext cx="4572000" cy="173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 bwMode="auto">
          <a:xfrm>
            <a:off x="152400" y="2476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The Plan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194B5C3-3D1C-4542-9980-625B51BD3688}" type="slidenum">
              <a:rPr lang="en-CA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>
              <a:latin typeface="Arial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A2EC916-255D-4713-EA2D-F125B44F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14" y="2802900"/>
            <a:ext cx="864076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defTabSz="123825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defTabSz="123825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defTabSz="123825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123825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123825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12382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12382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12382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12382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ctr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At the end of this tutorial, </a:t>
            </a:r>
            <a:r>
              <a:rPr kumimoji="0" lang="en-GB" sz="2000" b="1" i="0" u="sng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you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 will be able to:</a:t>
            </a:r>
          </a:p>
          <a:p>
            <a:pPr marL="342900" marR="0" lvl="0" indent="-342900" algn="r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00477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r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477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AutoNum type="arabicPeriod"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Receive the latest update regarding the ARS Enhancement project.</a:t>
            </a:r>
            <a:endParaRPr lang="en-GB" kern="0" dirty="0">
              <a:solidFill>
                <a:srgbClr val="00477F"/>
              </a:solidFill>
            </a:endParaRP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en-GB" kern="0" dirty="0">
              <a:solidFill>
                <a:srgbClr val="00477F"/>
              </a:solidFill>
            </a:endParaRP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GB" kern="0" dirty="0">
                <a:solidFill>
                  <a:srgbClr val="00477F"/>
                </a:solidFill>
              </a:rPr>
              <a:t>Explain on a high level, what are the ARCMP and the COP.</a:t>
            </a: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477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Explain specifically “How” the Draft COP will be distributed to your company.</a:t>
            </a: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477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Know the “What” and “How” </a:t>
            </a:r>
            <a:r>
              <a:rPr lang="en-GB" kern="0" dirty="0">
                <a:solidFill>
                  <a:srgbClr val="00477F"/>
                </a:solidFill>
              </a:rPr>
              <a:t>to 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rgbClr val="00477F"/>
                </a:solidFill>
                <a:effectLst/>
                <a:uLnTx/>
                <a:uFillTx/>
                <a:latin typeface="Arial" charset="0"/>
                <a:cs typeface="Arial" charset="0"/>
              </a:rPr>
              <a:t>provide feedback on your COP and the options available to your organization.</a:t>
            </a: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lang="en-GB" kern="0" dirty="0">
              <a:solidFill>
                <a:srgbClr val="00477F"/>
              </a:solidFill>
            </a:endParaRPr>
          </a:p>
          <a:p>
            <a:pPr marL="342900" marR="0" lvl="0" indent="-342900" defTabSz="1238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lang="en-GB" kern="0" dirty="0">
                <a:solidFill>
                  <a:srgbClr val="00477F"/>
                </a:solidFill>
              </a:rPr>
              <a:t>Know “Where” your organization’s COP is located once it is finalized.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286000"/>
            <a:ext cx="5715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ARS Enhancement, ARCMP and COP Update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864C59-B8F6-8714-49D0-9BD31F393E9E}"/>
              </a:ext>
            </a:extLst>
          </p:cNvPr>
          <p:cNvSpPr txBox="1">
            <a:spLocks/>
          </p:cNvSpPr>
          <p:nvPr/>
        </p:nvSpPr>
        <p:spPr bwMode="auto">
          <a:xfrm>
            <a:off x="685800" y="3200400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Arial" charset="0"/>
                <a:cs typeface="Arial" charset="0"/>
              </a:rPr>
              <a:t>Levon Yon 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Manager, External Compliance Monitoring - ARS</a:t>
            </a:r>
          </a:p>
        </p:txBody>
      </p:sp>
    </p:spTree>
    <p:extLst>
      <p:ext uri="{BB962C8B-B14F-4D97-AF65-F5344CB8AC3E}">
        <p14:creationId xmlns:p14="http://schemas.microsoft.com/office/powerpoint/2010/main" val="87223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F098A-7F63-1CD6-FBD0-588495BE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ARCMP</a:t>
            </a:r>
            <a:r>
              <a:rPr lang="en-CA" dirty="0"/>
              <a:t> in effect on June 1, 2024</a:t>
            </a:r>
          </a:p>
          <a:p>
            <a:pPr lvl="1"/>
            <a:r>
              <a:rPr lang="en-CA" dirty="0"/>
              <a:t>Replaces Compliance Monitoring Program by end of 2024</a:t>
            </a:r>
          </a:p>
          <a:p>
            <a:pPr lvl="1"/>
            <a:r>
              <a:rPr lang="en-CA" dirty="0"/>
              <a:t>Focuses oversight on areas that pose the highest reliability and security risks to the Interconnected Electric System (IES)</a:t>
            </a:r>
          </a:p>
          <a:p>
            <a:pPr lvl="1"/>
            <a:r>
              <a:rPr lang="en-CA" dirty="0"/>
              <a:t>Reduces administrative burden for Market Participants (MP) and AESO, enhances effectiveness and efficiency</a:t>
            </a:r>
          </a:p>
          <a:p>
            <a:pPr lvl="1"/>
            <a:r>
              <a:rPr lang="en-CA" dirty="0"/>
              <a:t>Improves oversight monitoring tools and ensures oversight is commensurate with the level of risk posed by each MP</a:t>
            </a:r>
          </a:p>
          <a:p>
            <a:pPr lvl="1"/>
            <a:r>
              <a:rPr lang="en-CA" dirty="0"/>
              <a:t>Better aligns oversight practices with other jurisdictions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792D4-E483-E673-8D1B-2A960BD1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Alberta Risk Based Compliance Monitoring Program (ARCMP)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43154-DFA5-C56F-C1B9-EBB1C6A7994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33D31-BDC3-E60E-BCCD-061B6446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212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7EA3F5-EAC6-4245-55C1-8FFFE3CE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ARCMP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F553B-26D5-F232-A54B-020C405FB5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8409F-0637-CFAE-C3C5-9D6A17FE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13120B-4C37-D7E0-D7A8-3976B4DDD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676400"/>
            <a:ext cx="8778239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343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4EA9F9-95B5-43FF-8DA2-E2A9D455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PDF document contains: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System Level Risks and related requirements that AESO monitors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Entity Risk Profile</a:t>
            </a:r>
          </a:p>
          <a:p>
            <a:pPr lvl="2"/>
            <a:r>
              <a:rPr lang="en-CA" dirty="0"/>
              <a:t>Alberta Risk Factors criteria, risk rating, and explanation</a:t>
            </a:r>
          </a:p>
          <a:p>
            <a:pPr lvl="2"/>
            <a:r>
              <a:rPr lang="en-CA" dirty="0"/>
              <a:t>Overall risk profile – High, Medium, 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Entity Compliance Profile</a:t>
            </a:r>
          </a:p>
          <a:p>
            <a:pPr lvl="2"/>
            <a:r>
              <a:rPr lang="en-CA" dirty="0"/>
              <a:t>Demonstrated Exceptional Performance Determination - top 25% of MPs in each risk profile category with fewest audit identified suspected contraventions during two most recent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Compliance Oversight Strategy</a:t>
            </a:r>
          </a:p>
          <a:p>
            <a:pPr lvl="2"/>
            <a:r>
              <a:rPr lang="en-CA" dirty="0"/>
              <a:t>List of ARS requirements AESO will monitor, and associated monitoring tools and frequency potentials based on risk profile and compliance history</a:t>
            </a:r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37358-BDDC-3DBB-A730-1AB4E8BA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Compliance Oversight Plan (COP)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76111-2C34-1930-16D6-5AF21F4894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Public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C83-6532-AD13-98E3-9F694B564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1A5C35-D02D-7567-1322-B33A2513E8E4}"/>
              </a:ext>
            </a:extLst>
          </p:cNvPr>
          <p:cNvSpPr/>
          <p:nvPr/>
        </p:nvSpPr>
        <p:spPr>
          <a:xfrm>
            <a:off x="533400" y="1676400"/>
            <a:ext cx="8226425" cy="4876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2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E1D62-24CA-962E-7899-03E2135DA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194064"/>
              </p:ext>
            </p:extLst>
          </p:nvPr>
        </p:nvGraphicFramePr>
        <p:xfrm>
          <a:off x="152400" y="1196975"/>
          <a:ext cx="8742363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D08FCB-1234-7233-A77E-87F21612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70575-D051-048C-E7E0-450D0BA71CA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Public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EDDE6-9D18-4D8E-30A9-2ADEFB87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56DEB-1575-4BE3-A1C0-A4E35CA982CC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02DF0-C6EE-5EC3-1422-8CFB3E5AB36F}"/>
              </a:ext>
            </a:extLst>
          </p:cNvPr>
          <p:cNvSpPr txBox="1"/>
          <p:nvPr/>
        </p:nvSpPr>
        <p:spPr>
          <a:xfrm>
            <a:off x="990600" y="5365893"/>
            <a:ext cx="5392737" cy="7386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lvl="1"/>
            <a:r>
              <a:rPr lang="en-CA" sz="1400" dirty="0"/>
              <a:t>- Distribute COPs for entity review and feedback</a:t>
            </a:r>
          </a:p>
          <a:p>
            <a:pPr lvl="1"/>
            <a:r>
              <a:rPr lang="en-CA" sz="1400" dirty="0"/>
              <a:t>- Feedback required for entity risk profile only</a:t>
            </a:r>
          </a:p>
          <a:p>
            <a:pPr lvl="1"/>
            <a:r>
              <a:rPr lang="en-CA" sz="1400" dirty="0"/>
              <a:t>- Provide entities final COPs that include corrections/feedback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D2184-D688-2CE4-FD7D-1C37188870F3}"/>
              </a:ext>
            </a:extLst>
          </p:cNvPr>
          <p:cNvSpPr txBox="1"/>
          <p:nvPr/>
        </p:nvSpPr>
        <p:spPr>
          <a:xfrm>
            <a:off x="3124200" y="4382336"/>
            <a:ext cx="5392737" cy="7386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lvl="1"/>
            <a:r>
              <a:rPr lang="en-CA" sz="1400" dirty="0"/>
              <a:t>- Provide entities with COP schedule</a:t>
            </a:r>
          </a:p>
          <a:p>
            <a:pPr lvl="1"/>
            <a:r>
              <a:rPr lang="en-CA" sz="1400" dirty="0"/>
              <a:t>- Prioritize for first year of monitoring activities</a:t>
            </a:r>
          </a:p>
          <a:p>
            <a:pPr lvl="1"/>
            <a:r>
              <a:rPr lang="en-CA" sz="1400" dirty="0"/>
              <a:t>- Send first monitoring notifications, begin monitoring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818C6D-5FEE-2A39-795F-1FE9A2A40BF1}"/>
              </a:ext>
            </a:extLst>
          </p:cNvPr>
          <p:cNvSpPr txBox="1"/>
          <p:nvPr/>
        </p:nvSpPr>
        <p:spPr>
          <a:xfrm>
            <a:off x="5697537" y="3211989"/>
            <a:ext cx="2819400" cy="73866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lvl="1"/>
            <a:r>
              <a:rPr lang="en-US" sz="1400" dirty="0"/>
              <a:t>- Deliver refined ARS   </a:t>
            </a:r>
          </a:p>
          <a:p>
            <a:pPr lvl="1"/>
            <a:r>
              <a:rPr lang="en-US" sz="1400" dirty="0"/>
              <a:t>  monitoring processes to  </a:t>
            </a:r>
          </a:p>
          <a:p>
            <a:pPr lvl="1"/>
            <a:r>
              <a:rPr lang="en-US" sz="1400" dirty="0"/>
              <a:t>  ensure roll-out is successful</a:t>
            </a:r>
          </a:p>
        </p:txBody>
      </p:sp>
    </p:spTree>
    <p:extLst>
      <p:ext uri="{BB962C8B-B14F-4D97-AF65-F5344CB8AC3E}">
        <p14:creationId xmlns:p14="http://schemas.microsoft.com/office/powerpoint/2010/main" val="74842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57200" y="2286000"/>
            <a:ext cx="57150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000" dirty="0">
                <a:latin typeface="Arial" charset="0"/>
                <a:cs typeface="Arial" charset="0"/>
              </a:rPr>
              <a:t>COP Distribution &amp; Feedback Process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16819B2-D582-25F8-25A5-75179661B16F}"/>
              </a:ext>
            </a:extLst>
          </p:cNvPr>
          <p:cNvSpPr txBox="1">
            <a:spLocks/>
          </p:cNvSpPr>
          <p:nvPr/>
        </p:nvSpPr>
        <p:spPr bwMode="auto">
          <a:xfrm>
            <a:off x="685800" y="3036816"/>
            <a:ext cx="5715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sz="1800" dirty="0">
                <a:latin typeface="Arial" charset="0"/>
                <a:cs typeface="Arial" charset="0"/>
              </a:rPr>
              <a:t>Shuchismita (Shuchi) Singh</a:t>
            </a:r>
          </a:p>
          <a:p>
            <a:r>
              <a:rPr lang="en-US" altLang="en-US" sz="1000" dirty="0">
                <a:latin typeface="Arial" charset="0"/>
                <a:cs typeface="Arial" charset="0"/>
              </a:rPr>
              <a:t>Senior Business Analyst</a:t>
            </a:r>
          </a:p>
        </p:txBody>
      </p:sp>
    </p:spTree>
    <p:extLst>
      <p:ext uri="{BB962C8B-B14F-4D97-AF65-F5344CB8AC3E}">
        <p14:creationId xmlns:p14="http://schemas.microsoft.com/office/powerpoint/2010/main" val="2951750364"/>
      </p:ext>
    </p:extLst>
  </p:cSld>
  <p:clrMapOvr>
    <a:masterClrMapping/>
  </p:clrMapOvr>
</p:sld>
</file>

<file path=ppt/theme/theme1.xml><?xml version="1.0" encoding="utf-8"?>
<a:theme xmlns:a="http://schemas.openxmlformats.org/drawingml/2006/main" name="AESO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ESO Regular Screen_Presentation" id="{E08FC7DC-C993-4684-8BBB-7DDD5E595BCD}" vid="{6BA1A58B-6F1B-47C1-81DE-8B31FBB682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fc2574c-8110-4e43-9784-1ee86de75c6c">0000023CGO</_dlc_DocId>
    <_dlc_DocIdUrl xmlns="bfc2574c-8110-4e43-9784-1ee86de75c6c">
      <Url>https://share.aeso.ca/sites/aeso-records/ExternalComplianceMonitoring/ARS/_layouts/15/DocIdRedir.aspx?ID=0000023CGO</Url>
      <Description>0000023CGO</Description>
    </_dlc_DocIdUrl>
    <CWRMItemRecordData xmlns="45653f66-94a3-4251-b14b-cd85e9699aa6">&lt;?xml version="1.0" encoding="utf-16"?&gt;&lt;RecordData xmlns:xsd="http://www.w3.org/2001/XMLSchema" xmlns:xsi="http://www.w3.org/2001/XMLSchema-instance" CurrentCategoryId="00000000-0000-0000-0000-000000000000" CurrentPolicyId="00000000-0000-0000-0000-000000000000" CurrentStageId="00000000-0000-0000-0000-000000000000" ExecuteStageImmediately="false" IsMovingPhysical="false" IsProcessing="false" OriginalCreatedDate="0001-01-01T00:00:00" OriginalModifiedDate="0001-01-01T00:00:00" ObsoleteDate="0001-01-01T00:00:00" ForceCrawl="false" DocumentSetSyncCount="0" IsPoliciesProcessed="true"&gt;&lt;LastProcessedStageId&gt;00000000-0000-0000-0000-000000000000&lt;/LastProcessedStageId&gt;&lt;LastProcessedDateValue xsi:type="xsd:dateTime"&gt;0001-01-01T00:00:00&lt;/LastProcessedDateValue&gt;&lt;SupersededInPlaceItems /&gt;&lt;AssociatedAggregates /&gt;&lt;/RecordData&gt;</CWRMItemRecordData>
    <TaxCatchAll xmlns="bfc2574c-8110-4e43-9784-1ee86de75c6c">
      <Value>16</Value>
    </TaxCatchAll>
    <Activity_x0020_Complete_x0020_Date xmlns="bfc2574c-8110-4e43-9784-1ee86de75c6c" xsi:nil="true"/>
    <fdc7710463144dc19a8992998d0907da xmlns="bfc2574c-8110-4e43-9784-1ee86de75c6c">
      <Terms xmlns="http://schemas.microsoft.com/office/infopath/2007/PartnerControls"/>
    </fdc7710463144dc19a8992998d0907da>
    <Year_1 xmlns="http://schemas.microsoft.com/sharepoint/v3/fields">
      <Terms xmlns="http://schemas.microsoft.com/office/infopath/2007/PartnerControls"/>
    </Year_1>
    <CWRMItemRecordClassificationTaxHTField0 xmlns="45653f66-94a3-4251-b14b-cd85e9699aa6">
      <Terms xmlns="http://schemas.microsoft.com/office/infopath/2007/PartnerControls">
        <TermInfo xmlns="http://schemas.microsoft.com/office/infopath/2007/PartnerControls">
          <TermName xmlns="http://schemas.microsoft.com/office/infopath/2007/PartnerControls">HRM-13 - Learning and Development</TermName>
          <TermId xmlns="http://schemas.microsoft.com/office/infopath/2007/PartnerControls">dff1bfe1-0741-46c4-8a67-8ce979767e98</TermId>
        </TermInfo>
      </Terms>
    </CWRMItemRecordClassificationTaxHTField0>
    <CWRMItemUniqueId xmlns="45653f66-94a3-4251-b14b-cd85e9699aa6">0000023CGO</CWRMItemUniqueId>
    <CWRMItemRecordVital xmlns="45653f66-94a3-4251-b14b-cd85e9699aa6">false</CWRMItemRecordVital>
  </documentManagement>
</p:properties>
</file>

<file path=customXml/item2.xml><?xml version="1.0" encoding="utf-8"?>
<?mso-contentType ?>
<spe:Receivers xmlns:spe="http://schemas.microsoft.com/sharepoint/events">
  <Receiver>
    <Name>Collabware CLM Item Unique ID</Name>
    <Synchronization>Synchronous</Synchronization>
    <Type>1</Type>
    <SequenceNumber>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10002</Type>
    <SequenceNumber>10500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10004</Type>
    <SequenceNumber>10501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Unique ID</Name>
    <Synchronization>Synchronous</Synchronization>
    <Type>10006</Type>
    <SequenceNumber>10502</SequenceNumber>
    <Url/>
    <Assembly>Collabware.SharePoint.RecordsManagement, Version=1.0.0.0, Culture=neutral, PublicKeyToken=801662d3f2b71412</Assembly>
    <Class>Collabware.SharePoint.RecordsManagement.ItemUniqueIdContentTypeReceiver</Class>
    <Data/>
    <Filter/>
  </Receiver>
  <Receiver>
    <Name>Collabware CLM Item Processing</Name>
    <Synchronization>Synchronous</Synchronization>
    <Type>10001</Type>
    <SequenceNumber>12000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10002</Type>
    <SequenceNumber>12001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Asynchronous</Synchronization>
    <Type>10004</Type>
    <SequenceNumber>12002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Processing</Name>
    <Synchronization>Synchronous</Synchronization>
    <Type>3</Type>
    <SequenceNumber>10003</SequenceNumber>
    <Url/>
    <Assembly>Collabware.SharePoint.RecordsManagement, Version=1.0.0.0, Culture=neutral, PublicKeyToken=801662d3f2b71412</Assembly>
    <Class>Collabware.SharePoint.RecordsManagement.ItemProcessingContentTypeReceiver</Class>
    <Data/>
    <Filter/>
  </Receiver>
  <Receiver>
    <Name>Collabware CLM Item Audit</Name>
    <Synchronization>Asynchronous</Synchronization>
    <Type>10001</Type>
    <SequenceNumber>11000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10002</Type>
    <SequenceNumber>11001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10005</Type>
    <SequenceNumber>11002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10006</Type>
    <SequenceNumber>11003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Asynchronous</Synchronization>
    <Type>10004</Type>
    <SequenceNumber>11004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Audit</Name>
    <Synchronization>Synchronous</Synchronization>
    <Type>3</Type>
    <SequenceNumber>11005</SequenceNumber>
    <Url/>
    <Assembly>Collabware.SharePoint.RecordsManagement, Version=1.0.0.0, Culture=neutral, PublicKeyToken=801662d3f2b71412</Assembly>
    <Class>Collabware.SharePoint.RecordsManagement.ItemAuditContentTypeReceiver</Class>
    <Data/>
    <Filter/>
  </Receiver>
  <Receiver>
    <Name>Collabware CLM Item Security</Name>
    <Synchronization>Asynchronous</Synchronization>
    <Type>10002</Type>
    <SequenceNumber>13000</SequenceNumber>
    <Url/>
    <Assembly>Collabware.SharePoint.RecordsManagement, Version=1.0.0.0, Culture=neutral, PublicKeyToken=801662d3f2b71412</Assembly>
    <Class>Collabware.SharePoint.RecordsManagement.ItemSecurityContentTypeReceiver</Class>
    <Data/>
    <Filter/>
  </Receiver>
  <Receiver>
    <Name/>
    <Synchronization>Synchronous</Synchronization>
    <Type>10001</Type>
    <SequenceNumber>1</SequenceNumber>
    <Url/>
    <Assembly>Collabware.SharePoint.RecordsManagement, Version=1.0.0.0, Culture=neutral, PublicKeyToken=801662d3f2b71412</Assembly>
    <Class>Collabware.SharePoint.RecordsManagement.BeforeVerifyItemAddedReceiver</Class>
    <Data/>
    <Filter/>
  </Receiver>
  <Receiver>
    <Name/>
    <Synchronization>Synchronous</Synchronization>
    <Type>10001</Type>
    <SequenceNumber>9000</SequenceNumber>
    <Url/>
    <Assembly>Collabware.SharePoint.RecordsManagement, Version=1.0.0.0, Culture=neutral, PublicKeyToken=801662d3f2b71412</Assembly>
    <Class>Collabware.SharePoint.RecordsManagement.VerifyItemAddedReceiver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SharedContentType xmlns="Microsoft.SharePoint.Taxonomy.ContentTypeSync" SourceId="93371fdb-7bec-4d52-adeb-1166efac0023" ContentTypeId="0x010100BC84ACA119491D43B8AEA0C41A758E3B2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S Site Document" ma:contentTypeID="0x010100BC84ACA119491D43B8AEA0C41A758E3B210034A7F25E602DB14AAB3C3A25C424F4F8" ma:contentTypeVersion="118" ma:contentTypeDescription="" ma:contentTypeScope="" ma:versionID="03bf148bb550fc592c6c8b9338f173f0">
  <xsd:schema xmlns:xsd="http://www.w3.org/2001/XMLSchema" xmlns:xs="http://www.w3.org/2001/XMLSchema" xmlns:p="http://schemas.microsoft.com/office/2006/metadata/properties" xmlns:ns2="bfc2574c-8110-4e43-9784-1ee86de75c6c" xmlns:ns4="45653f66-94a3-4251-b14b-cd85e9699aa6" xmlns:ns5="http://schemas.microsoft.com/sharepoint/v3/fields" targetNamespace="http://schemas.microsoft.com/office/2006/metadata/properties" ma:root="true" ma:fieldsID="b22c4eb1e9ac27597a963783cad744de" ns2:_="" ns4:_="" ns5:_="">
    <xsd:import namespace="bfc2574c-8110-4e43-9784-1ee86de75c6c"/>
    <xsd:import namespace="45653f66-94a3-4251-b14b-cd85e9699aa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Activity_x0020_Complete_x0020_Date" minOccurs="0"/>
                <xsd:element ref="ns4:CWRMItemUniqueId" minOccurs="0"/>
                <xsd:element ref="ns4:CWRMItemRecordState" minOccurs="0"/>
                <xsd:element ref="ns4:CWRMItemRecordCategory" minOccurs="0"/>
                <xsd:element ref="ns4:CWRMItemRecordClassificationTaxHTField0" minOccurs="0"/>
                <xsd:element ref="ns2:TaxCatchAll" minOccurs="0"/>
                <xsd:element ref="ns2:TaxCatchAllLabel" minOccurs="0"/>
                <xsd:element ref="ns4:CWRMItemRecordStatus" minOccurs="0"/>
                <xsd:element ref="ns4:CWRMItemRecordDeclaredDate" minOccurs="0"/>
                <xsd:element ref="ns4:CWRMItemRecordVital" minOccurs="0"/>
                <xsd:element ref="ns4:CWRMItemRecordData" minOccurs="0"/>
                <xsd:element ref="ns2:fdc7710463144dc19a8992998d0907da" minOccurs="0"/>
                <xsd:element ref="ns2:_dlc_DocId" minOccurs="0"/>
                <xsd:element ref="ns2:_dlc_DocIdUrl" minOccurs="0"/>
                <xsd:element ref="ns2:_dlc_DocIdPersistId" minOccurs="0"/>
                <xsd:element ref="ns5:Year_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2574c-8110-4e43-9784-1ee86de75c6c" elementFormDefault="qualified">
    <xsd:import namespace="http://schemas.microsoft.com/office/2006/documentManagement/types"/>
    <xsd:import namespace="http://schemas.microsoft.com/office/infopath/2007/PartnerControls"/>
    <xsd:element name="Activity_x0020_Complete_x0020_Date" ma:index="2" nillable="true" ma:displayName="Activity Complete Date" ma:description="Example: 02/23/2020" ma:format="DateOnly" ma:internalName="Activity_x0020_Complete_x0020_Date">
      <xsd:simpleType>
        <xsd:restriction base="dms:DateTime"/>
      </xsd:simpleType>
    </xsd:element>
    <xsd:element name="TaxCatchAll" ma:index="12" nillable="true" ma:displayName="Taxonomy Catch All Column" ma:hidden="true" ma:list="82977926-2baa-4fe6-92f8-8fc5b923abe0" ma:internalName="TaxCatchAll" ma:showField="CatchAllData" ma:web="45653f66-94a3-4251-b14b-cd85e9699a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82977926-2baa-4fe6-92f8-8fc5b923abe0" ma:internalName="TaxCatchAllLabel" ma:readOnly="true" ma:showField="CatchAllDataLabel" ma:web="45653f66-94a3-4251-b14b-cd85e9699a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dc7710463144dc19a8992998d0907da" ma:index="20" nillable="true" ma:taxonomy="true" ma:internalName="fdc7710463144dc19a8992998d0907da" ma:taxonomyFieldName="Confidentiality_x0020_Classification" ma:displayName="Confidentiality Classification" ma:default="26;#AESO Internal|fe2129cc-e616-4c1e-9a39-b6921e014562" ma:fieldId="{fdc77104-6314-4dc1-9a89-92998d0907da}" ma:sspId="93371fdb-7bec-4d52-adeb-1166efac0023" ma:termSetId="86da2f9e-e637-434c-a22c-d8de590d1e9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53f66-94a3-4251-b14b-cd85e9699aa6" elementFormDefault="qualified">
    <xsd:import namespace="http://schemas.microsoft.com/office/2006/documentManagement/types"/>
    <xsd:import namespace="http://schemas.microsoft.com/office/infopath/2007/PartnerControls"/>
    <xsd:element name="CWRMItemUniqueId" ma:index="8" nillable="true" ma:displayName="Content ID" ma:description="A universally unique identifier assigned to the item." ma:hidden="true" ma:internalName="CWRMItemUniqueId" ma:readOnly="true">
      <xsd:simpleType>
        <xsd:restriction base="dms:Text"/>
      </xsd:simpleType>
    </xsd:element>
    <xsd:element name="CWRMItemRecordState" ma:index="9" nillable="true" ma:displayName="Record State" ma:description="The current state of this item as it pertains to records management." ma:hidden="true" ma:internalName="CWRMItemRecordState" ma:readOnly="true">
      <xsd:simpleType>
        <xsd:restriction base="dms:Text"/>
      </xsd:simpleType>
    </xsd:element>
    <xsd:element name="CWRMItemRecordCategory" ma:index="10" nillable="true" ma:displayName="Record Category" ma:description="Identifies the current record category for the item." ma:hidden="true" ma:internalName="CWRMItemRecordCategory" ma:readOnly="true">
      <xsd:simpleType>
        <xsd:restriction base="dms:Text"/>
      </xsd:simpleType>
    </xsd:element>
    <xsd:element name="CWRMItemRecordClassificationTaxHTField0" ma:index="11" nillable="true" ma:taxonomy="true" ma:internalName="CWRMItemRecordClassificationTaxHTField0" ma:taxonomyFieldName="CWRMItemRecordClassification" ma:displayName="Record Classification" ma:fieldId="{e94be97f-fb02-4deb-9c3d-6d978a059d35}" ma:sspId="93371fdb-7bec-4d52-adeb-1166efac0023" ma:termSetId="cdfcbdf3-8cad-4f84-bedc-a05c42b6c04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WRMItemRecordStatus" ma:index="15" nillable="true" ma:displayName="Record Status" ma:description="The current status of this item as it pertains to records management." ma:hidden="true" ma:internalName="CWRMItemRecordStatus" ma:readOnly="true">
      <xsd:simpleType>
        <xsd:restriction base="dms:Text"/>
      </xsd:simpleType>
    </xsd:element>
    <xsd:element name="CWRMItemRecordDeclaredDate" ma:index="16" nillable="true" ma:displayName="Record Declared Date" ma:description="The date and time that the item was declared a record." ma:hidden="true" ma:internalName="CWRMItemRecordDeclaredDate" ma:readOnly="true">
      <xsd:simpleType>
        <xsd:restriction base="dms:DateTime"/>
      </xsd:simpleType>
    </xsd:element>
    <xsd:element name="CWRMItemRecordVital" ma:index="17" nillable="true" ma:displayName="Record Vital" ma:description="Indicates if this item is considered vital to the organization." ma:hidden="true" ma:internalName="CWRMItemRecordVital" ma:readOnly="true">
      <xsd:simpleType>
        <xsd:restriction base="dms:Boolean"/>
      </xsd:simpleType>
    </xsd:element>
    <xsd:element name="CWRMItemRecordData" ma:index="18" nillable="true" ma:displayName="Record Data" ma:description="Contains system specific record data for the item." ma:hidden="true" ma:internalName="CWRMItemRecord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Year_1" ma:index="25" nillable="true" ma:taxonomy="true" ma:internalName="Year_1" ma:taxonomyFieldName="Year" ma:displayName="Year" ma:default="" ma:fieldId="{e60ece68-470b-4539-ae98-4f6aafce94b6}" ma:sspId="93371fdb-7bec-4d52-adeb-1166efac0023" ma:termSetId="92ffc10f-4b87-41fd-b8a2-20c79fcd97b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E8D88-DE31-49CD-80FD-BBC572ABF9C2}">
  <ds:schemaRefs>
    <ds:schemaRef ds:uri="http://www.w3.org/XML/1998/namespace"/>
    <ds:schemaRef ds:uri="http://schemas.microsoft.com/sharepoint/v3/fields"/>
    <ds:schemaRef ds:uri="45653f66-94a3-4251-b14b-cd85e9699aa6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fc2574c-8110-4e43-9784-1ee86de75c6c"/>
  </ds:schemaRefs>
</ds:datastoreItem>
</file>

<file path=customXml/itemProps2.xml><?xml version="1.0" encoding="utf-8"?>
<ds:datastoreItem xmlns:ds="http://schemas.openxmlformats.org/officeDocument/2006/customXml" ds:itemID="{F0D66252-0700-4CB4-9DBE-0468E17BCC3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46D63E5-D4F7-4D19-A812-571D5003D0A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CCE9774-1905-4068-A603-BC732CC1F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2574c-8110-4e43-9784-1ee86de75c6c"/>
    <ds:schemaRef ds:uri="45653f66-94a3-4251-b14b-cd85e9699aa6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A35316E1-3668-4E94-B75B-82081D87D84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54f2212-fe43-4578-b841-38c95b77cb60}" enabled="1" method="Standard" siteId="{9869aa0d-ebba-4f8c-9399-7dff7665b1d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AESO Regular Screen_Presentation</Template>
  <TotalTime>11350</TotalTime>
  <Words>811</Words>
  <Application>Microsoft Office PowerPoint</Application>
  <PresentationFormat>On-screen Show (4:3)</PresentationFormat>
  <Paragraphs>165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AESO presentation</vt:lpstr>
      <vt:lpstr>ARS Compliance Portal Training Session Compliance Oversight Plan Feedback Process &amp; Tools</vt:lpstr>
      <vt:lpstr>Purpose &amp; Agenda</vt:lpstr>
      <vt:lpstr>The Plan</vt:lpstr>
      <vt:lpstr>ARS Enhancement, ARCMP and COP Update</vt:lpstr>
      <vt:lpstr>Alberta Risk Based Compliance Monitoring Program (ARCMP)</vt:lpstr>
      <vt:lpstr>ARCMP Processes</vt:lpstr>
      <vt:lpstr>Compliance Oversight Plan (COP)</vt:lpstr>
      <vt:lpstr>Next Steps</vt:lpstr>
      <vt:lpstr>COP Distribution &amp; Feedback Process</vt:lpstr>
      <vt:lpstr>COP Distribution and Feedback Process</vt:lpstr>
      <vt:lpstr>The Tool and What Will Happen</vt:lpstr>
      <vt:lpstr>Communication Channel</vt:lpstr>
      <vt:lpstr>Communication Channel – Initial Note</vt:lpstr>
      <vt:lpstr>System Notifications to MP Contacts</vt:lpstr>
      <vt:lpstr>Communication Channel View - MP</vt:lpstr>
      <vt:lpstr>MP Channel View – Initial Response</vt:lpstr>
      <vt:lpstr>System Notification to AESO</vt:lpstr>
      <vt:lpstr>MP Registration – COP Report</vt:lpstr>
      <vt:lpstr>Useful Links</vt:lpstr>
      <vt:lpstr>Questions before the Demo?</vt:lpstr>
      <vt:lpstr>Absolutely Amazing and Spectacular Demo</vt:lpstr>
      <vt:lpstr>Contact the AESO</vt:lpstr>
      <vt:lpstr>Questions and Feedbacks</vt:lpstr>
    </vt:vector>
  </TitlesOfParts>
  <Company>Alberta Electric System Operator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Approved AESO Slides</dc:title>
  <dc:creator>Nicole Poulin</dc:creator>
  <cp:lastModifiedBy>Jane Mahilom</cp:lastModifiedBy>
  <cp:revision>129</cp:revision>
  <dcterms:created xsi:type="dcterms:W3CDTF">2021-11-10T15:47:30Z</dcterms:created>
  <dcterms:modified xsi:type="dcterms:W3CDTF">2024-07-15T22:19:46Z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4f2212-fe43-4578-b841-38c95b77cb60_Enabled">
    <vt:lpwstr>true</vt:lpwstr>
  </property>
  <property fmtid="{D5CDD505-2E9C-101B-9397-08002B2CF9AE}" pid="3" name="MSIP_Label_854f2212-fe43-4578-b841-38c95b77cb60_SetDate">
    <vt:lpwstr>2021-04-28T20:35:13Z</vt:lpwstr>
  </property>
  <property fmtid="{D5CDD505-2E9C-101B-9397-08002B2CF9AE}" pid="4" name="MSIP_Label_854f2212-fe43-4578-b841-38c95b77cb60_Method">
    <vt:lpwstr>Standard</vt:lpwstr>
  </property>
  <property fmtid="{D5CDD505-2E9C-101B-9397-08002B2CF9AE}" pid="5" name="MSIP_Label_854f2212-fe43-4578-b841-38c95b77cb60_Name">
    <vt:lpwstr>AESO Internal Protected Document</vt:lpwstr>
  </property>
  <property fmtid="{D5CDD505-2E9C-101B-9397-08002B2CF9AE}" pid="6" name="MSIP_Label_854f2212-fe43-4578-b841-38c95b77cb60_SiteId">
    <vt:lpwstr>9869aa0d-ebba-4f8c-9399-7dff7665b1d1</vt:lpwstr>
  </property>
  <property fmtid="{D5CDD505-2E9C-101B-9397-08002B2CF9AE}" pid="7" name="MSIP_Label_854f2212-fe43-4578-b841-38c95b77cb60_ActionId">
    <vt:lpwstr>b38b0a36-d725-44cd-ac61-f7a2d95ae261</vt:lpwstr>
  </property>
  <property fmtid="{D5CDD505-2E9C-101B-9397-08002B2CF9AE}" pid="8" name="MSIP_Label_854f2212-fe43-4578-b841-38c95b77cb60_ContentBits">
    <vt:lpwstr>0</vt:lpwstr>
  </property>
  <property fmtid="{D5CDD505-2E9C-101B-9397-08002B2CF9AE}" pid="9" name="ContentTypeId">
    <vt:lpwstr>0x010100BC84ACA119491D43B8AEA0C41A758E3B210034A7F25E602DB14AAB3C3A25C424F4F8</vt:lpwstr>
  </property>
  <property fmtid="{D5CDD505-2E9C-101B-9397-08002B2CF9AE}" pid="10" name="CWRMItemRecordClassification">
    <vt:lpwstr>16;#HRM-13 - Learning and Development|dff1bfe1-0741-46c4-8a67-8ce979767e98</vt:lpwstr>
  </property>
  <property fmtid="{D5CDD505-2E9C-101B-9397-08002B2CF9AE}" pid="11" name="Year">
    <vt:lpwstr/>
  </property>
  <property fmtid="{D5CDD505-2E9C-101B-9397-08002B2CF9AE}" pid="12" name="Confidentiality Classification">
    <vt:lpwstr/>
  </property>
  <property fmtid="{D5CDD505-2E9C-101B-9397-08002B2CF9AE}" pid="13" name="_dlc_DocIdItemGuid">
    <vt:lpwstr>95854f99-3c6e-4c69-ba6c-73206adcc059</vt:lpwstr>
  </property>
  <property fmtid="{D5CDD505-2E9C-101B-9397-08002B2CF9AE}" pid="14" name="CWRMItemUniqueId">
    <vt:lpwstr>0000023CGO</vt:lpwstr>
  </property>
  <property fmtid="{D5CDD505-2E9C-101B-9397-08002B2CF9AE}" pid="15" name="TaxCatchAll">
    <vt:lpwstr>26;#;#16;#</vt:lpwstr>
  </property>
  <property fmtid="{D5CDD505-2E9C-101B-9397-08002B2CF9AE}" pid="16" name="CWRMItemRecordClassificationTaxHTField0">
    <vt:lpwstr>HRM-13 - Learning and Development|dff1bfe1-0741-46c4-8a67-8ce979767e98</vt:lpwstr>
  </property>
  <property fmtid="{D5CDD505-2E9C-101B-9397-08002B2CF9AE}" pid="17" name="CWRMItemRecordVital">
    <vt:bool>false</vt:bool>
  </property>
  <property fmtid="{D5CDD505-2E9C-101B-9397-08002B2CF9AE}" pid="18" name="CWRMItemRecordData">
    <vt:lpwstr>&lt;?xml version="1.0" encoding="utf-16"?&gt;&lt;RecordData xmlns:xsd="http://www.w3.org/2001/XMLSchema" xmlns:xsi="http://www.w3.org/2001/XMLSchema-instance" CurrentCategoryId="00000000-0000-0000-0000-000000000000" CurrentPolicyId="00000000-0000-0000-0000-000000000000" CurrentStageId="00000000-0000-0000-0000-000000000000" ExecuteStageImmediately="false" IsMovingPhysical="false" IsProcessing="false" OriginalCreatedDate="0001-01-01T00:00:00" OriginalModifiedDate="0001-01-01T00:00:00" ObsoleteDate="0001-01-01T00:00:00" ForceCrawl="false" DocumentSetSyncCount="0" IsPoliciesProcessed="true"&gt;&lt;LastProcessedStageId&gt;00000000-0000-0000-0000-000000000000&lt;/LastProcessedStageId&gt;&lt;LastProcessedDateValue xsi:type="xsd:dateTime"&gt;0001-01-01T00:00:00&lt;/LastProcessedDateValue&gt;&lt;SupersededInPlaceItems /&gt;&lt;AssociatedAggregates /&gt;&lt;/RecordData&gt;</vt:lpwstr>
  </property>
  <property fmtid="{D5CDD505-2E9C-101B-9397-08002B2CF9AE}" pid="19" name="fdc7710463144dc19a8992998d0907da">
    <vt:lpwstr>AESO Internal|fe2129cc-e616-4c1e-9a39-b6921e014562</vt:lpwstr>
  </property>
</Properties>
</file>